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0" r:id="rId4"/>
    <p:sldId id="261" r:id="rId5"/>
    <p:sldId id="257" r:id="rId6"/>
    <p:sldId id="262" r:id="rId7"/>
    <p:sldId id="263" r:id="rId8"/>
    <p:sldId id="264" r:id="rId9"/>
    <p:sldId id="265" r:id="rId10"/>
    <p:sldId id="258" r:id="rId11"/>
    <p:sldId id="267" r:id="rId12"/>
    <p:sldId id="266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0A47F-CA0E-4ADB-A7FC-DB1911370DF5}" type="datetimeFigureOut">
              <a:rPr lang="es-ES" smtClean="0"/>
              <a:t>23/12/2022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5E98A-0EC6-493D-B378-07B3E1E18A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8429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5E98A-0EC6-493D-B378-07B3E1E18AF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3702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5E98A-0EC6-493D-B378-07B3E1E18AF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554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96C11-D0E6-6F8F-4ED5-8CE3EF324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438882-49BA-DC72-0AAD-D7A56A47B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64B0F6-2C84-03BE-BCA9-3A7B555B7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83F9-A34A-4D72-BB4A-B733CB1BD2C7}" type="datetimeFigureOut">
              <a:rPr lang="es-ES" smtClean="0"/>
              <a:t>23/12/2022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254F08-45AA-9B56-1C01-F78D88886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BBEB1E-FB74-A928-AAA7-0E57EE6B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729F7-EF65-4844-B966-6C03E7F36E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583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4CCCF2-CA6B-3B41-1A82-F7C96383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DFDF3A2-5D3A-C636-A56B-F1A0388A9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E13D0A-2E42-FBDB-35C5-7E87412CB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83F9-A34A-4D72-BB4A-B733CB1BD2C7}" type="datetimeFigureOut">
              <a:rPr lang="es-ES" smtClean="0"/>
              <a:t>23/12/2022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EC4B25-8E1B-8293-0C05-F3A231EF0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7E309-246B-4EFA-EAAE-97389BAE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729F7-EF65-4844-B966-6C03E7F36E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727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C87D4A1-6964-9E1F-5E91-23C0821CB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B5A5899-9507-24EA-E8CB-AA1A132A0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624581-738D-DCE6-CACE-94709A30B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83F9-A34A-4D72-BB4A-B733CB1BD2C7}" type="datetimeFigureOut">
              <a:rPr lang="es-ES" smtClean="0"/>
              <a:t>23/12/2022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6F0508-7F7D-A946-7B05-3BA55C8F9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884202-635E-FD80-0751-D73519E25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729F7-EF65-4844-B966-6C03E7F36E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1338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FAE33-BA92-39BD-1077-379325E5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BE9C9D-F244-EFDD-2B5A-511A43F0B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7AD32B-E8FF-8DC8-1B9E-3F17F537E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83F9-A34A-4D72-BB4A-B733CB1BD2C7}" type="datetimeFigureOut">
              <a:rPr lang="es-ES" smtClean="0"/>
              <a:t>23/12/2022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EF0F22-B269-0805-C66D-627A613A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833A71-B859-E58E-DC2B-969357B91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729F7-EF65-4844-B966-6C03E7F36E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2491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17C8C-4026-FB09-CF65-938502041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A8F10C-4F27-A21F-96DF-52C2CC02B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21B37E-8ED0-9F08-ED0B-877C13E4A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83F9-A34A-4D72-BB4A-B733CB1BD2C7}" type="datetimeFigureOut">
              <a:rPr lang="es-ES" smtClean="0"/>
              <a:t>23/12/2022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DDF01B-FB85-266A-6C78-E02870F06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7E2E71-A185-DFF6-5C5E-0D4C9E35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729F7-EF65-4844-B966-6C03E7F36E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8307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EF1C1E-31D0-6FC8-B95A-C0CF8BFD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F9A271-07B8-4136-9AE1-7CA9B3D4F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99A23B6-8390-FC09-F955-D2ED747B3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62EE0EB-5C44-3528-2FF5-076D5A1EC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83F9-A34A-4D72-BB4A-B733CB1BD2C7}" type="datetimeFigureOut">
              <a:rPr lang="es-ES" smtClean="0"/>
              <a:t>23/12/2022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9E6153-A521-69BF-233B-D9304C963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3B61AC-A65C-12C3-60F3-42DE48135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729F7-EF65-4844-B966-6C03E7F36E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7974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B5ADD-E550-F36D-CA9A-AD497A60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3472B3-DFC8-28FE-4D11-1539E020C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428F987-F363-626C-DBB7-A1F3295BB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54D2212-70C5-9AF0-2A75-47AA957FD1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DF9F471-2B52-6C1C-65B5-B6470C33E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1966F64-F1E6-9F6F-EF1A-038A7CC6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83F9-A34A-4D72-BB4A-B733CB1BD2C7}" type="datetimeFigureOut">
              <a:rPr lang="es-ES" smtClean="0"/>
              <a:t>23/12/2022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AEDE027-EDBD-4C4A-12F6-7732AA52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ED08C11-75B9-3EFE-A31D-2EB965FE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729F7-EF65-4844-B966-6C03E7F36E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4405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F823E1-A81D-2AC9-1B64-6046F973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84C365-9825-3193-1E90-7509ED8B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83F9-A34A-4D72-BB4A-B733CB1BD2C7}" type="datetimeFigureOut">
              <a:rPr lang="es-ES" smtClean="0"/>
              <a:t>23/12/2022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333D489-4858-8C1B-9ACC-5AC8661A8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905D84E-8293-02D7-0A54-E409EB56E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729F7-EF65-4844-B966-6C03E7F36E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6884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8B6FFEA-F909-13B2-8BD3-4DE133B8D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83F9-A34A-4D72-BB4A-B733CB1BD2C7}" type="datetimeFigureOut">
              <a:rPr lang="es-ES" smtClean="0"/>
              <a:t>23/12/2022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3C795C1-CA5A-C60A-D307-EAA1D575D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0014C7-635C-D1D0-3B58-2657A5D3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729F7-EF65-4844-B966-6C03E7F36E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722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55109A-3044-6AD0-7C12-9486A5EB6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D13C7C-F0E3-47A8-D0F7-A3020BDFB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86CD762-40F3-94C5-2A27-F5C361D27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7B257C-6311-E0A5-4B97-AFDA64591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83F9-A34A-4D72-BB4A-B733CB1BD2C7}" type="datetimeFigureOut">
              <a:rPr lang="es-ES" smtClean="0"/>
              <a:t>23/12/2022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39BA7B-893F-FE80-1CCC-4AAFD6EEB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D2CD798-61CF-3759-6E4B-6B57E78F4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729F7-EF65-4844-B966-6C03E7F36E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108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68DF7-19EC-625E-2A61-5AB2CB63D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D938296-CC21-8AD4-06A9-06AB296D5B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40D25-A96E-C6C3-AED5-F79CA59DD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A0AEC5-91F5-0EB6-0E90-2FC845A48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83F9-A34A-4D72-BB4A-B733CB1BD2C7}" type="datetimeFigureOut">
              <a:rPr lang="es-ES" smtClean="0"/>
              <a:t>23/12/2022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33358C-5113-20EE-FB76-43AD6EE4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46FB50-A310-B9BD-2E4D-7C610DFA8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729F7-EF65-4844-B966-6C03E7F36E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7953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3661BE4-1E82-F4DA-39B3-C05550CCC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92E235-10E2-0EA9-8D57-CCEF2B864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BE4567-399E-785A-AC63-9C16FFBED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F83F9-A34A-4D72-BB4A-B733CB1BD2C7}" type="datetimeFigureOut">
              <a:rPr lang="es-ES" smtClean="0"/>
              <a:t>23/12/2022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E44F5F-301E-647F-9104-7F2F17271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44AB3D-0BEB-FD46-ED9F-D2F4B473E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729F7-EF65-4844-B966-6C03E7F36E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1963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B48D64-6FAE-F885-5A40-797CA23A4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80750" y="1488566"/>
            <a:ext cx="9144000" cy="1105932"/>
          </a:xfrm>
        </p:spPr>
        <p:txBody>
          <a:bodyPr>
            <a:normAutofit fontScale="90000"/>
          </a:bodyPr>
          <a:lstStyle/>
          <a:p>
            <a:br>
              <a:rPr lang="es-ES" dirty="0"/>
            </a:br>
            <a:r>
              <a:rPr lang="es-ES" dirty="0"/>
              <a:t>Q-</a:t>
            </a:r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an</a:t>
            </a:r>
            <a:br>
              <a:rPr lang="es-ES" dirty="0"/>
            </a:b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344AEC-A6F1-0027-507E-EC95692ED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364420" y="6063448"/>
            <a:ext cx="9144000" cy="383959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Antonio </a:t>
            </a:r>
            <a:r>
              <a:rPr lang="es-ES" dirty="0" err="1"/>
              <a:t>Jose</a:t>
            </a:r>
            <a:r>
              <a:rPr lang="es-ES" dirty="0"/>
              <a:t> Morano </a:t>
            </a:r>
            <a:r>
              <a:rPr lang="es-ES" dirty="0" err="1"/>
              <a:t>Moriña</a:t>
            </a:r>
            <a:endParaRPr lang="es-ES" dirty="0"/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50354B18-4F07-89C4-2758-7AEECD57D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15" y="212916"/>
            <a:ext cx="4763165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7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7EEBD37-F188-0A49-670A-18255C61C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29" y="1138326"/>
            <a:ext cx="7646792" cy="562896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5DD9D30-02CE-0B58-CADE-E97F2A30614D}"/>
              </a:ext>
            </a:extLst>
          </p:cNvPr>
          <p:cNvSpPr txBox="1"/>
          <p:nvPr/>
        </p:nvSpPr>
        <p:spPr>
          <a:xfrm>
            <a:off x="3206411" y="-69265"/>
            <a:ext cx="55929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Results</a:t>
            </a:r>
            <a:endParaRPr lang="es-ES" sz="4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C4F2EB-D34C-DB53-42CC-404EEF4A3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900" y="1138326"/>
            <a:ext cx="3505171" cy="40290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518D566-588F-E506-43A4-23EA7B8EEE34}"/>
              </a:ext>
            </a:extLst>
          </p:cNvPr>
          <p:cNvSpPr txBox="1"/>
          <p:nvPr/>
        </p:nvSpPr>
        <p:spPr>
          <a:xfrm>
            <a:off x="8119920" y="768994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1500 </a:t>
            </a:r>
            <a:r>
              <a:rPr lang="es-ES" dirty="0" err="1"/>
              <a:t>iterations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3B054CC-C2B4-A82A-372E-2BB486D57266}"/>
              </a:ext>
            </a:extLst>
          </p:cNvPr>
          <p:cNvSpPr txBox="1"/>
          <p:nvPr/>
        </p:nvSpPr>
        <p:spPr>
          <a:xfrm>
            <a:off x="495481" y="700176"/>
            <a:ext cx="1478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750 </a:t>
            </a:r>
            <a:r>
              <a:rPr lang="es-ES" dirty="0" err="1"/>
              <a:t>iterations</a:t>
            </a:r>
            <a:endParaRPr lang="es-ES" dirty="0"/>
          </a:p>
        </p:txBody>
      </p:sp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20E5E3AD-C9DC-4C5F-2CBD-2261BFD8ED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08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57"/>
    </mc:Choice>
    <mc:Fallback>
      <p:transition spd="slow" advTm="31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3595E387-AECA-367C-0E92-6AB6657B0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601" y="554831"/>
            <a:ext cx="4427923" cy="51244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55274B6-9BE2-B2F3-C2A9-48B0017B2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7" y="447675"/>
            <a:ext cx="4427923" cy="51244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88D123E-A51F-BE3B-7E24-8C7599785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025" y="1385887"/>
            <a:ext cx="3959703" cy="346233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89B3061E-AD29-D4C3-71AA-72AFA9EB10AD}"/>
              </a:ext>
            </a:extLst>
          </p:cNvPr>
          <p:cNvSpPr txBox="1"/>
          <p:nvPr/>
        </p:nvSpPr>
        <p:spPr>
          <a:xfrm>
            <a:off x="3131266" y="221893"/>
            <a:ext cx="55929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Results</a:t>
            </a:r>
            <a:endParaRPr lang="es-ES" sz="44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7596CDC-0722-3FB8-64A0-65B3415E7F7C}"/>
              </a:ext>
            </a:extLst>
          </p:cNvPr>
          <p:cNvSpPr txBox="1"/>
          <p:nvPr/>
        </p:nvSpPr>
        <p:spPr>
          <a:xfrm>
            <a:off x="946763" y="5679281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1500 </a:t>
            </a:r>
            <a:r>
              <a:rPr lang="es-ES" dirty="0" err="1"/>
              <a:t>iterations</a:t>
            </a:r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7DF61E5-32CC-FBDD-7984-E6DC14B6ED0F}"/>
              </a:ext>
            </a:extLst>
          </p:cNvPr>
          <p:cNvSpPr txBox="1"/>
          <p:nvPr/>
        </p:nvSpPr>
        <p:spPr>
          <a:xfrm>
            <a:off x="8066654" y="5642887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2000 </a:t>
            </a:r>
            <a:r>
              <a:rPr lang="es-ES" dirty="0" err="1"/>
              <a:t>iterations</a:t>
            </a:r>
            <a:endParaRPr lang="es-ES" dirty="0"/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6CFB40F9-E660-ADAC-A5FF-F704DCB755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83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97"/>
    </mc:Choice>
    <mc:Fallback>
      <p:transition spd="slow" advTm="20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49292D8-8081-9D28-437C-C1ED29146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112" y="1781175"/>
            <a:ext cx="5057775" cy="32956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4DF6A25-DD3A-EE70-7667-D5AA9F557EA8}"/>
              </a:ext>
            </a:extLst>
          </p:cNvPr>
          <p:cNvSpPr txBox="1"/>
          <p:nvPr/>
        </p:nvSpPr>
        <p:spPr>
          <a:xfrm>
            <a:off x="2689934" y="435006"/>
            <a:ext cx="6183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Reward</a:t>
            </a:r>
            <a:r>
              <a:rPr lang="es-ES" sz="4400" dirty="0"/>
              <a:t> in </a:t>
            </a:r>
            <a:r>
              <a:rPr lang="es-ES" sz="4400" dirty="0" err="1"/>
              <a:t>every-episode</a:t>
            </a:r>
            <a:endParaRPr lang="es-ES" sz="4400" dirty="0"/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59297BBC-6AFB-58BE-12D9-E1B5A00DF7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87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70"/>
    </mc:Choice>
    <mc:Fallback>
      <p:transition spd="slow" advTm="26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F0CE6B-D3A4-016E-47F9-991B04877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5271"/>
            <a:ext cx="10515600" cy="1325563"/>
          </a:xfrm>
        </p:spPr>
        <p:txBody>
          <a:bodyPr/>
          <a:lstStyle/>
          <a:p>
            <a:r>
              <a:rPr lang="es-ES" dirty="0" err="1"/>
              <a:t>What’s</a:t>
            </a:r>
            <a:r>
              <a:rPr lang="es-ES" dirty="0"/>
              <a:t> Q-</a:t>
            </a:r>
            <a:r>
              <a:rPr lang="es-ES" dirty="0" err="1"/>
              <a:t>Learning</a:t>
            </a:r>
            <a:r>
              <a:rPr lang="es-ES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AB7867-5DDE-9503-B4F7-035CC5ADC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type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Reinforcement</a:t>
            </a:r>
            <a:r>
              <a:rPr lang="es-ES" dirty="0"/>
              <a:t> </a:t>
            </a:r>
            <a:r>
              <a:rPr lang="es-ES" dirty="0" err="1"/>
              <a:t>learning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Involve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free </a:t>
            </a:r>
            <a:r>
              <a:rPr lang="es-ES" dirty="0" err="1"/>
              <a:t>enviroment</a:t>
            </a:r>
            <a:endParaRPr lang="es-ES" dirty="0"/>
          </a:p>
          <a:p>
            <a:endParaRPr lang="es-ES" dirty="0"/>
          </a:p>
          <a:p>
            <a:r>
              <a:rPr lang="es-ES" dirty="0"/>
              <a:t>Uses a trial-</a:t>
            </a:r>
            <a:r>
              <a:rPr lang="es-ES" dirty="0" err="1"/>
              <a:t>an</a:t>
            </a:r>
            <a:r>
              <a:rPr lang="es-ES" dirty="0"/>
              <a:t>-error-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approach</a:t>
            </a:r>
            <a:r>
              <a:rPr lang="es-ES" dirty="0"/>
              <a:t> 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DB49856C-4A08-5947-6F2E-2F35A0D558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92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757"/>
    </mc:Choice>
    <mc:Fallback>
      <p:transition spd="slow" advTm="50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11E87-C7A2-CB60-611A-B152A8F4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Q-</a:t>
            </a:r>
            <a:r>
              <a:rPr lang="es-ES" dirty="0" err="1"/>
              <a:t>Values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79FD85-DDFA-44B9-3A82-08598D404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175"/>
          </a:xfrm>
        </p:spPr>
        <p:txBody>
          <a:bodyPr>
            <a:normAutofit lnSpcReduction="10000"/>
          </a:bodyPr>
          <a:lstStyle/>
          <a:p>
            <a:r>
              <a:rPr lang="es-ES" dirty="0"/>
              <a:t>A Q-</a:t>
            </a:r>
            <a:r>
              <a:rPr lang="es-ES" dirty="0" err="1"/>
              <a:t>Value</a:t>
            </a:r>
            <a:r>
              <a:rPr lang="es-ES" dirty="0"/>
              <a:t> </a:t>
            </a:r>
            <a:r>
              <a:rPr lang="es-ES" dirty="0" err="1"/>
              <a:t>tells</a:t>
            </a:r>
            <a:r>
              <a:rPr lang="es-ES" dirty="0"/>
              <a:t> </a:t>
            </a:r>
            <a:r>
              <a:rPr lang="es-ES" dirty="0" err="1"/>
              <a:t>us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quality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</a:t>
            </a:r>
            <a:r>
              <a:rPr lang="es-ES" dirty="0" err="1"/>
              <a:t>determinate</a:t>
            </a:r>
            <a:r>
              <a:rPr lang="es-ES" dirty="0"/>
              <a:t> </a:t>
            </a:r>
            <a:r>
              <a:rPr lang="es-ES" dirty="0" err="1"/>
              <a:t>action</a:t>
            </a:r>
            <a:r>
              <a:rPr lang="es-ES" dirty="0"/>
              <a:t> in a </a:t>
            </a:r>
            <a:r>
              <a:rPr lang="es-ES" dirty="0" err="1"/>
              <a:t>given</a:t>
            </a:r>
            <a:r>
              <a:rPr lang="es-ES" dirty="0"/>
              <a:t> </a:t>
            </a:r>
            <a:r>
              <a:rPr lang="es-ES" dirty="0" err="1"/>
              <a:t>state</a:t>
            </a:r>
            <a:r>
              <a:rPr lang="es-ES" dirty="0"/>
              <a:t>: 	Q(</a:t>
            </a:r>
            <a:r>
              <a:rPr lang="es-ES" dirty="0" err="1"/>
              <a:t>S,a</a:t>
            </a:r>
            <a:r>
              <a:rPr lang="es-ES" dirty="0"/>
              <a:t>)</a:t>
            </a:r>
          </a:p>
          <a:p>
            <a:endParaRPr lang="es-ES" dirty="0"/>
          </a:p>
          <a:p>
            <a:r>
              <a:rPr lang="es-ES" dirty="0" err="1"/>
              <a:t>They</a:t>
            </a:r>
            <a:r>
              <a:rPr lang="es-ES" dirty="0"/>
              <a:t> are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current</a:t>
            </a:r>
            <a:r>
              <a:rPr lang="es-ES" dirty="0"/>
              <a:t> </a:t>
            </a:r>
            <a:r>
              <a:rPr lang="es-ES" dirty="0" err="1"/>
              <a:t>stimate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future </a:t>
            </a:r>
            <a:r>
              <a:rPr lang="es-ES" dirty="0" err="1"/>
              <a:t>rewards</a:t>
            </a:r>
            <a:r>
              <a:rPr lang="es-ES" dirty="0"/>
              <a:t> , </a:t>
            </a:r>
            <a:r>
              <a:rPr lang="es-ES" dirty="0" err="1"/>
              <a:t>then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values</a:t>
            </a:r>
            <a:r>
              <a:rPr lang="es-ES" dirty="0"/>
              <a:t> </a:t>
            </a:r>
            <a:r>
              <a:rPr lang="es-ES" dirty="0" err="1"/>
              <a:t>increase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 </a:t>
            </a:r>
            <a:r>
              <a:rPr lang="es-ES" dirty="0" err="1"/>
              <a:t>close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reward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This</a:t>
            </a:r>
            <a:r>
              <a:rPr lang="es-ES" dirty="0"/>
              <a:t> are </a:t>
            </a:r>
            <a:r>
              <a:rPr lang="es-ES" dirty="0" err="1"/>
              <a:t>stored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a Q-table, </a:t>
            </a:r>
            <a:r>
              <a:rPr lang="es-ES" dirty="0" err="1"/>
              <a:t>which</a:t>
            </a:r>
            <a:r>
              <a:rPr lang="es-ES" dirty="0"/>
              <a:t> has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row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state</a:t>
            </a:r>
            <a:r>
              <a:rPr lang="es-ES" dirty="0"/>
              <a:t> and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column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action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optimal</a:t>
            </a:r>
            <a:r>
              <a:rPr lang="es-ES" dirty="0"/>
              <a:t> Q-Table has </a:t>
            </a:r>
            <a:r>
              <a:rPr lang="es-ES" dirty="0" err="1"/>
              <a:t>values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lead </a:t>
            </a:r>
            <a:r>
              <a:rPr lang="es-ES" dirty="0" err="1"/>
              <a:t>us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optimal</a:t>
            </a:r>
            <a:r>
              <a:rPr lang="es-ES" dirty="0"/>
              <a:t> </a:t>
            </a:r>
            <a:r>
              <a:rPr lang="es-ES" dirty="0" err="1"/>
              <a:t>path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highest</a:t>
            </a:r>
            <a:r>
              <a:rPr lang="es-ES" dirty="0"/>
              <a:t> </a:t>
            </a:r>
            <a:r>
              <a:rPr lang="es-ES" dirty="0" err="1"/>
              <a:t>reward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61" name="Audio 60">
            <a:hlinkClick r:id="" action="ppaction://media"/>
            <a:extLst>
              <a:ext uri="{FF2B5EF4-FFF2-40B4-BE49-F238E27FC236}">
                <a16:creationId xmlns:a16="http://schemas.microsoft.com/office/drawing/2014/main" id="{CAD59DE5-2132-9307-40F2-A52F274123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25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71"/>
    </mc:Choice>
    <mc:Fallback>
      <p:transition spd="slow" advTm="38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091D57C-02AF-DD56-0833-1C86A1DFB06B}"/>
              </a:ext>
            </a:extLst>
          </p:cNvPr>
          <p:cNvSpPr txBox="1"/>
          <p:nvPr/>
        </p:nvSpPr>
        <p:spPr>
          <a:xfrm>
            <a:off x="1242875" y="1473692"/>
            <a:ext cx="83805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method</a:t>
            </a:r>
            <a:r>
              <a:rPr lang="es-ES" sz="2800" dirty="0"/>
              <a:t> </a:t>
            </a:r>
            <a:r>
              <a:rPr lang="es-ES" sz="2800" dirty="0" err="1"/>
              <a:t>we</a:t>
            </a:r>
            <a:r>
              <a:rPr lang="es-ES" sz="2800" dirty="0"/>
              <a:t> use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calculate</a:t>
            </a:r>
            <a:r>
              <a:rPr lang="es-ES" sz="2800" dirty="0"/>
              <a:t> </a:t>
            </a:r>
            <a:r>
              <a:rPr lang="es-ES" sz="2800" dirty="0" err="1"/>
              <a:t>how</a:t>
            </a:r>
            <a:r>
              <a:rPr lang="es-ES" sz="2800" dirty="0"/>
              <a:t> </a:t>
            </a:r>
            <a:r>
              <a:rPr lang="es-ES" sz="2800" dirty="0" err="1"/>
              <a:t>much</a:t>
            </a:r>
            <a:r>
              <a:rPr lang="es-ES" sz="2800" dirty="0"/>
              <a:t> </a:t>
            </a:r>
            <a:r>
              <a:rPr lang="es-ES" sz="2800" dirty="0" err="1"/>
              <a:t>should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Q-</a:t>
            </a:r>
            <a:r>
              <a:rPr lang="es-ES" sz="2800" dirty="0" err="1"/>
              <a:t>values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previous</a:t>
            </a:r>
            <a:r>
              <a:rPr lang="es-ES" sz="2800" dirty="0"/>
              <a:t> </a:t>
            </a:r>
            <a:r>
              <a:rPr lang="es-ES" sz="2800" dirty="0" err="1"/>
              <a:t>action</a:t>
            </a:r>
            <a:r>
              <a:rPr lang="es-ES" sz="2800" dirty="0"/>
              <a:t> </a:t>
            </a:r>
            <a:r>
              <a:rPr lang="es-ES" sz="2800" dirty="0" err="1"/>
              <a:t>should</a:t>
            </a:r>
            <a:r>
              <a:rPr lang="es-ES" sz="2800" dirty="0"/>
              <a:t> be </a:t>
            </a:r>
            <a:r>
              <a:rPr lang="es-ES" sz="2800" dirty="0" err="1"/>
              <a:t>changed</a:t>
            </a:r>
            <a:r>
              <a:rPr lang="es-ES" sz="2800" dirty="0"/>
              <a:t> </a:t>
            </a:r>
            <a:r>
              <a:rPr lang="es-ES" sz="2800" dirty="0" err="1"/>
              <a:t>depending</a:t>
            </a:r>
            <a:r>
              <a:rPr lang="es-ES" sz="2800" dirty="0"/>
              <a:t> </a:t>
            </a:r>
            <a:r>
              <a:rPr lang="es-ES" sz="2800" dirty="0" err="1"/>
              <a:t>on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q-</a:t>
            </a:r>
            <a:r>
              <a:rPr lang="es-ES" sz="2800" dirty="0" err="1"/>
              <a:t>values</a:t>
            </a:r>
            <a:r>
              <a:rPr lang="es-ES" sz="2800" dirty="0"/>
              <a:t> </a:t>
            </a:r>
            <a:r>
              <a:rPr lang="es-ES" sz="2800" dirty="0" err="1"/>
              <a:t>our</a:t>
            </a:r>
            <a:r>
              <a:rPr lang="es-ES" sz="2800" dirty="0"/>
              <a:t> </a:t>
            </a:r>
            <a:r>
              <a:rPr lang="es-ES" sz="2800" dirty="0" err="1"/>
              <a:t>agent</a:t>
            </a:r>
            <a:r>
              <a:rPr lang="es-ES" sz="2800" dirty="0"/>
              <a:t> </a:t>
            </a:r>
            <a:r>
              <a:rPr lang="es-ES" sz="2800" dirty="0" err="1"/>
              <a:t>gets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current</a:t>
            </a:r>
            <a:r>
              <a:rPr lang="es-ES" sz="2800" dirty="0"/>
              <a:t> </a:t>
            </a:r>
            <a:r>
              <a:rPr lang="es-ES" sz="2800" dirty="0" err="1"/>
              <a:t>state’s</a:t>
            </a:r>
            <a:r>
              <a:rPr lang="es-ES" sz="2800" dirty="0"/>
              <a:t> </a:t>
            </a:r>
            <a:r>
              <a:rPr lang="es-ES" sz="2800" dirty="0" err="1"/>
              <a:t>action</a:t>
            </a:r>
            <a:r>
              <a:rPr lang="es-ES" sz="2800" dirty="0"/>
              <a:t>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81E7DA3-A24A-F221-ABE0-A55AAB0D44E4}"/>
              </a:ext>
            </a:extLst>
          </p:cNvPr>
          <p:cNvSpPr txBox="1"/>
          <p:nvPr/>
        </p:nvSpPr>
        <p:spPr>
          <a:xfrm>
            <a:off x="1317224" y="555475"/>
            <a:ext cx="7172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Temporal</a:t>
            </a:r>
            <a:r>
              <a:rPr lang="es-ES" dirty="0"/>
              <a:t> </a:t>
            </a:r>
            <a:r>
              <a:rPr lang="es-ES" sz="4400" dirty="0" err="1"/>
              <a:t>differences</a:t>
            </a:r>
            <a:endParaRPr lang="es-ES" sz="4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4D7D92E-406B-1F8E-B733-ACBD27318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223" y="3829050"/>
            <a:ext cx="7172325" cy="590550"/>
          </a:xfrm>
          <a:prstGeom prst="rect">
            <a:avLst/>
          </a:prstGeom>
        </p:spPr>
      </p:pic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18BFDCC2-F832-0A8D-AF51-294365C907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79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57"/>
    </mc:Choice>
    <mc:Fallback>
      <p:transition spd="slow" advTm="36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0A3659F-91CA-FF32-A2A0-E46779EDB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97" y="804039"/>
            <a:ext cx="2954153" cy="573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1">
            <a:extLst>
              <a:ext uri="{FF2B5EF4-FFF2-40B4-BE49-F238E27FC236}">
                <a16:creationId xmlns:a16="http://schemas.microsoft.com/office/drawing/2014/main" id="{A1DD6F9F-5F8A-C208-B59C-ED9FCCF771F8}"/>
              </a:ext>
            </a:extLst>
          </p:cNvPr>
          <p:cNvSpPr/>
          <p:nvPr/>
        </p:nvSpPr>
        <p:spPr>
          <a:xfrm>
            <a:off x="3040156" y="2039472"/>
            <a:ext cx="717176" cy="43702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" name="Right Brace 2">
            <a:extLst>
              <a:ext uri="{FF2B5EF4-FFF2-40B4-BE49-F238E27FC236}">
                <a16:creationId xmlns:a16="http://schemas.microsoft.com/office/drawing/2014/main" id="{B6BAE5B5-DB7E-2A58-ED8D-C9CD38AF4C11}"/>
              </a:ext>
            </a:extLst>
          </p:cNvPr>
          <p:cNvSpPr/>
          <p:nvPr/>
        </p:nvSpPr>
        <p:spPr>
          <a:xfrm>
            <a:off x="3040155" y="887767"/>
            <a:ext cx="605117" cy="10732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85060B94-DEB6-FDFB-1D74-D1A8B05E9E46}"/>
              </a:ext>
            </a:extLst>
          </p:cNvPr>
          <p:cNvSpPr txBox="1"/>
          <p:nvPr/>
        </p:nvSpPr>
        <p:spPr>
          <a:xfrm>
            <a:off x="3645272" y="3026150"/>
            <a:ext cx="2783540" cy="203132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To create the complete 'map' I've used a dictionary where every aisle correspond to the columns of a row , and the position inside every aisle , make the path.</a:t>
            </a:r>
            <a:endParaRPr lang="en-US" dirty="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48B8AE1A-1F3E-34E4-4A7C-AC1D24F35618}"/>
              </a:ext>
            </a:extLst>
          </p:cNvPr>
          <p:cNvSpPr txBox="1"/>
          <p:nvPr/>
        </p:nvSpPr>
        <p:spPr>
          <a:xfrm>
            <a:off x="3757332" y="804040"/>
            <a:ext cx="7229472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Here we specify how is our </a:t>
            </a:r>
            <a:r>
              <a:rPr lang="en-US" dirty="0" err="1">
                <a:cs typeface="Calibri"/>
              </a:rPr>
              <a:t>enviroment</a:t>
            </a:r>
            <a:r>
              <a:rPr lang="en-US" dirty="0">
                <a:cs typeface="Calibri"/>
              </a:rPr>
              <a:t> for the problem, the we create the q-value table , with a 3d array , matching the </a:t>
            </a:r>
            <a:r>
              <a:rPr lang="en-US" dirty="0" err="1">
                <a:cs typeface="Calibri"/>
              </a:rPr>
              <a:t>enviroment</a:t>
            </a:r>
            <a:r>
              <a:rPr lang="en-US" dirty="0">
                <a:cs typeface="Calibri"/>
              </a:rPr>
              <a:t> size and having a </a:t>
            </a:r>
            <a:r>
              <a:rPr lang="en-US" dirty="0" err="1">
                <a:cs typeface="Calibri"/>
              </a:rPr>
              <a:t>dimesion</a:t>
            </a:r>
            <a:r>
              <a:rPr lang="en-US" dirty="0">
                <a:cs typeface="Calibri"/>
              </a:rPr>
              <a:t> to track the values of state-action pairs.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6FCE807-2D9D-4B75-B2A5-96966D5BC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256" y="2039472"/>
            <a:ext cx="5591175" cy="425132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C904880-6348-41BF-F0C9-4CA30E097CAA}"/>
              </a:ext>
            </a:extLst>
          </p:cNvPr>
          <p:cNvSpPr txBox="1"/>
          <p:nvPr/>
        </p:nvSpPr>
        <p:spPr>
          <a:xfrm>
            <a:off x="2749117" y="-43845"/>
            <a:ext cx="55929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Setting</a:t>
            </a:r>
            <a:r>
              <a:rPr lang="es-ES" sz="4400" dirty="0"/>
              <a:t> up </a:t>
            </a:r>
            <a:r>
              <a:rPr lang="es-ES" sz="4400" dirty="0" err="1"/>
              <a:t>the</a:t>
            </a:r>
            <a:r>
              <a:rPr lang="es-ES" sz="4400" dirty="0"/>
              <a:t> </a:t>
            </a:r>
            <a:r>
              <a:rPr lang="es-ES" sz="4400"/>
              <a:t>example</a:t>
            </a:r>
            <a:endParaRPr lang="es-ES" sz="4400" dirty="0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D767B308-C1E4-9CFD-1322-28F94E501E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53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67"/>
    </mc:Choice>
    <mc:Fallback>
      <p:transition spd="slow" advTm="48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728B473-5276-7B04-2BD1-EB1E21F84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446" y="1561173"/>
            <a:ext cx="4324350" cy="9810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4AA46B-AAE5-7961-6357-B7CC466E1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446" y="2908869"/>
            <a:ext cx="4524375" cy="15906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D7643E3-5F0F-AA95-FC7F-9228F0592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446" y="4866165"/>
            <a:ext cx="5162550" cy="11049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9DC3202-CEC4-143B-F466-BC5DD706A243}"/>
              </a:ext>
            </a:extLst>
          </p:cNvPr>
          <p:cNvSpPr txBox="1"/>
          <p:nvPr/>
        </p:nvSpPr>
        <p:spPr>
          <a:xfrm>
            <a:off x="3219633" y="425111"/>
            <a:ext cx="55929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Auxiliars</a:t>
            </a:r>
            <a:r>
              <a:rPr lang="es-ES" sz="4400" dirty="0"/>
              <a:t> </a:t>
            </a:r>
            <a:r>
              <a:rPr lang="es-ES" sz="4400" dirty="0" err="1"/>
              <a:t>functions</a:t>
            </a:r>
            <a:endParaRPr lang="es-ES" sz="4400" dirty="0"/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C723E44B-6031-35A1-9DE7-B5ABE562DB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51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97"/>
    </mc:Choice>
    <mc:Fallback>
      <p:transition spd="slow" advTm="52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76228CA-85BB-AD2F-0195-7A349E79E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" y="1370120"/>
            <a:ext cx="8096250" cy="25527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B52EF96-7325-9D31-443C-EB5FF8D8E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425" y="4211530"/>
            <a:ext cx="6515100" cy="23717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41BD8C7-1B90-F24A-3731-3EB1727ECF32}"/>
              </a:ext>
            </a:extLst>
          </p:cNvPr>
          <p:cNvSpPr txBox="1"/>
          <p:nvPr/>
        </p:nvSpPr>
        <p:spPr>
          <a:xfrm>
            <a:off x="3299534" y="274745"/>
            <a:ext cx="55929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Auxiliars</a:t>
            </a:r>
            <a:r>
              <a:rPr lang="es-ES" sz="4400" dirty="0"/>
              <a:t> </a:t>
            </a:r>
            <a:r>
              <a:rPr lang="es-ES" sz="4400" dirty="0" err="1"/>
              <a:t>functions</a:t>
            </a:r>
            <a:endParaRPr lang="es-ES" sz="4400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95A8FD4A-289D-13D3-323E-ECB0E48B8A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62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37"/>
    </mc:Choice>
    <mc:Fallback>
      <p:transition spd="slow" advTm="47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09DDE3C-8490-1AD1-9F80-0EF7F65CF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98" y="925223"/>
            <a:ext cx="7931727" cy="541613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437A9EA-65CE-6A05-FDB6-17CF4490A1A6}"/>
              </a:ext>
            </a:extLst>
          </p:cNvPr>
          <p:cNvSpPr txBox="1"/>
          <p:nvPr/>
        </p:nvSpPr>
        <p:spPr>
          <a:xfrm>
            <a:off x="3299534" y="155782"/>
            <a:ext cx="55929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Algorythm</a:t>
            </a:r>
            <a:r>
              <a:rPr lang="es-ES" sz="4400" dirty="0"/>
              <a:t> </a:t>
            </a:r>
            <a:r>
              <a:rPr lang="es-ES" sz="4400" dirty="0" err="1"/>
              <a:t>it</a:t>
            </a:r>
            <a:r>
              <a:rPr lang="es-ES" sz="4400" dirty="0"/>
              <a:t> </a:t>
            </a:r>
            <a:r>
              <a:rPr lang="es-ES" sz="4400" dirty="0" err="1"/>
              <a:t>self</a:t>
            </a:r>
            <a:endParaRPr lang="es-ES" sz="4400" dirty="0"/>
          </a:p>
        </p:txBody>
      </p:sp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0432B6D6-CAA6-DDFD-670E-22964FBE9D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21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13"/>
    </mc:Choice>
    <mc:Fallback>
      <p:transition spd="slow" advTm="40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DA1587A-1EFB-0878-7B4C-9B5FCE162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653" y="1209027"/>
            <a:ext cx="2562225" cy="2667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8B481CD-54CD-8893-1770-6E1AC7C35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653" y="2015750"/>
            <a:ext cx="10125075" cy="6572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E503B27-A6DC-E6FA-3BA3-D87754E06AEE}"/>
              </a:ext>
            </a:extLst>
          </p:cNvPr>
          <p:cNvSpPr txBox="1"/>
          <p:nvPr/>
        </p:nvSpPr>
        <p:spPr>
          <a:xfrm>
            <a:off x="3299534" y="274745"/>
            <a:ext cx="55929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Results</a:t>
            </a:r>
            <a:endParaRPr lang="es-ES" sz="44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5498929-CD87-C662-0A26-451945ADE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269" y="3113115"/>
            <a:ext cx="8905875" cy="6477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0804C7A-3FE9-B212-8606-F3D5D7F33D06}"/>
              </a:ext>
            </a:extLst>
          </p:cNvPr>
          <p:cNvSpPr txBox="1"/>
          <p:nvPr/>
        </p:nvSpPr>
        <p:spPr>
          <a:xfrm>
            <a:off x="1066013" y="162191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1500 </a:t>
            </a:r>
            <a:r>
              <a:rPr lang="es-ES" dirty="0" err="1"/>
              <a:t>iterations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64E1262-03A2-A9BB-A1C4-290F441AE7E9}"/>
              </a:ext>
            </a:extLst>
          </p:cNvPr>
          <p:cNvSpPr txBox="1"/>
          <p:nvPr/>
        </p:nvSpPr>
        <p:spPr>
          <a:xfrm>
            <a:off x="1032803" y="2743783"/>
            <a:ext cx="1478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750 </a:t>
            </a:r>
            <a:r>
              <a:rPr lang="es-ES" dirty="0" err="1"/>
              <a:t>iterations</a:t>
            </a:r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F6A5974-0E36-1A89-B173-494F25360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013" y="4298129"/>
            <a:ext cx="1628775" cy="44767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C49CEA3-B440-C0C9-6CA6-1D4B9025DDF2}"/>
              </a:ext>
            </a:extLst>
          </p:cNvPr>
          <p:cNvSpPr txBox="1"/>
          <p:nvPr/>
        </p:nvSpPr>
        <p:spPr>
          <a:xfrm>
            <a:off x="1066013" y="3842347"/>
            <a:ext cx="1478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100 </a:t>
            </a:r>
            <a:r>
              <a:rPr lang="es-ES" dirty="0" err="1"/>
              <a:t>iterations</a:t>
            </a:r>
            <a:endParaRPr lang="es-ES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1591795F-D919-708B-0B09-6BED4812C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8378" y="3842347"/>
            <a:ext cx="3277212" cy="2865572"/>
          </a:xfrm>
          <a:prstGeom prst="rect">
            <a:avLst/>
          </a:prstGeom>
        </p:spPr>
      </p:pic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28BEC253-781A-161E-DF28-EC97BEE6FF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19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32"/>
    </mc:Choice>
    <mc:Fallback>
      <p:transition spd="slow" advTm="31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248</Words>
  <Application>Microsoft Office PowerPoint</Application>
  <PresentationFormat>Panorámica</PresentationFormat>
  <Paragraphs>37</Paragraphs>
  <Slides>12</Slides>
  <Notes>2</Notes>
  <HiddenSlides>0</HiddenSlides>
  <MMClips>11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de Office</vt:lpstr>
      <vt:lpstr> Q-Learning with an  example </vt:lpstr>
      <vt:lpstr>What’s Q-Learning?</vt:lpstr>
      <vt:lpstr>Q-Values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Antonio morano</dc:creator>
  <cp:lastModifiedBy>Antonio morano</cp:lastModifiedBy>
  <cp:revision>4</cp:revision>
  <dcterms:created xsi:type="dcterms:W3CDTF">2022-12-21T16:19:16Z</dcterms:created>
  <dcterms:modified xsi:type="dcterms:W3CDTF">2022-12-23T22:22:03Z</dcterms:modified>
</cp:coreProperties>
</file>